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8"/>
  </p:notesMasterIdLst>
  <p:sldIdLst>
    <p:sldId id="258" r:id="rId2"/>
    <p:sldId id="276" r:id="rId3"/>
    <p:sldId id="272" r:id="rId4"/>
    <p:sldId id="264" r:id="rId5"/>
    <p:sldId id="275" r:id="rId6"/>
    <p:sldId id="269" r:id="rId7"/>
    <p:sldId id="277" r:id="rId8"/>
    <p:sldId id="287" r:id="rId9"/>
    <p:sldId id="288" r:id="rId10"/>
    <p:sldId id="289" r:id="rId11"/>
    <p:sldId id="291" r:id="rId12"/>
    <p:sldId id="293" r:id="rId13"/>
    <p:sldId id="297" r:id="rId14"/>
    <p:sldId id="295" r:id="rId15"/>
    <p:sldId id="283" r:id="rId16"/>
    <p:sldId id="28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8" autoAdjust="0"/>
    <p:restoredTop sz="94671" autoAdjust="0"/>
  </p:normalViewPr>
  <p:slideViewPr>
    <p:cSldViewPr>
      <p:cViewPr varScale="1">
        <p:scale>
          <a:sx n="70" d="100"/>
          <a:sy n="70" d="100"/>
        </p:scale>
        <p:origin x="14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EEE5B-92AC-4719-B48B-A5A0B80CB35D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2E6781-0C63-4642-B25C-BB33196526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201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79D23F-3A87-4C40-B39A-9209993A2B33}" type="slidenum">
              <a:rPr lang="ru-RU" smtClean="0">
                <a:latin typeface="Arial" pitchFamily="34" charset="0"/>
              </a:rPr>
              <a:pPr/>
              <a:t>11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076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02D9E7-0975-48C1-A436-D67BAAF32B0C}" type="slidenum">
              <a:rPr lang="ru-RU" smtClean="0">
                <a:latin typeface="Arial" pitchFamily="34" charset="0"/>
              </a:rPr>
              <a:pPr/>
              <a:t>12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73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D3AA1-C059-4BDC-A866-32B1D465DE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469768-D085-4078-8579-9C3D1355EC84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7469768-D085-4078-8579-9C3D1355EC84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DD0B4BE-8697-4FAD-B431-1512A1007C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204864"/>
            <a:ext cx="8062912" cy="147002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 </a:t>
            </a:r>
            <a:r>
              <a:rPr lang="ru-RU" sz="4400" b="1" dirty="0" smtClean="0"/>
              <a:t>Применение свойств функции антье и дробной части числа при решении математических задач</a:t>
            </a:r>
            <a:endParaRPr lang="ru-RU" sz="32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005064"/>
            <a:ext cx="5205392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Гривко Андрей ученик 10а класса МОБУ «Лицей №8»</a:t>
            </a:r>
          </a:p>
          <a:p>
            <a:r>
              <a:rPr lang="ru-RU" dirty="0" smtClean="0"/>
              <a:t>Руководитель: Короткова Людмила Георгиевна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Построение графика функции </a:t>
            </a:r>
            <a:r>
              <a:rPr lang="ru-RU" b="1" dirty="0" err="1" smtClean="0"/>
              <a:t>y=f</a:t>
            </a:r>
            <a:r>
              <a:rPr lang="ru-RU" b="1" dirty="0" smtClean="0"/>
              <a:t>([</a:t>
            </a:r>
            <a:r>
              <a:rPr lang="ru-RU" b="1" dirty="0" err="1" smtClean="0"/>
              <a:t>x</a:t>
            </a:r>
            <a:r>
              <a:rPr lang="ru-RU" b="1" dirty="0" smtClean="0"/>
              <a:t>]).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12776"/>
            <a:ext cx="3528392" cy="460851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484784"/>
            <a:ext cx="3096344" cy="42484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300192" y="6021288"/>
            <a:ext cx="1382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err="1" smtClean="0"/>
              <a:t>y</a:t>
            </a:r>
            <a:r>
              <a:rPr lang="ru-RU" sz="3200" dirty="0" err="1" smtClean="0"/>
              <a:t>=</a:t>
            </a:r>
            <a:r>
              <a:rPr lang="ru-RU" sz="3200" dirty="0" smtClean="0"/>
              <a:t>[</a:t>
            </a:r>
            <a:r>
              <a:rPr lang="ru-RU" sz="3200" i="1" dirty="0" err="1" smtClean="0"/>
              <a:t>ax</a:t>
            </a:r>
            <a:r>
              <a:rPr lang="ru-RU" sz="3200" dirty="0" smtClean="0"/>
              <a:t>]</a:t>
            </a:r>
            <a:r>
              <a:rPr lang="ru-RU" sz="3200" baseline="30000" dirty="0" smtClean="0"/>
              <a:t>2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7813"/>
            <a:ext cx="7772400" cy="11811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800" dirty="0" smtClean="0"/>
              <a:t>Графический метод решения уравнений со знаком антье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387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5148064" y="1474537"/>
                <a:ext cx="3786187" cy="5214937"/>
              </a:xfrm>
            </p:spPr>
            <p:txBody>
              <a:bodyPr/>
              <a:lstStyle/>
              <a:p>
                <a:pPr eaLnBrk="1" hangingPunct="1">
                  <a:lnSpc>
                    <a:spcPct val="130000"/>
                  </a:lnSpc>
                  <a:buFont typeface="Wingdings" pitchFamily="2" charset="2"/>
                  <a:buNone/>
                </a:pPr>
                <a:r>
                  <a:rPr lang="ru-RU" sz="2000" b="1" i="1" dirty="0" smtClean="0"/>
                  <a:t>Решить уравнение: </a:t>
                </a:r>
                <a:r>
                  <a:rPr lang="ru-RU" sz="1800" i="1" dirty="0" smtClean="0"/>
                  <a:t>х</a:t>
                </a:r>
                <a:r>
                  <a:rPr lang="ru-RU" sz="1800" baseline="30000" dirty="0" smtClean="0"/>
                  <a:t>2</a:t>
                </a:r>
                <a:r>
                  <a:rPr lang="ru-RU" sz="1800" i="1" dirty="0" smtClean="0"/>
                  <a:t>-[х]=3.</a:t>
                </a:r>
                <a:r>
                  <a:rPr lang="en-US" sz="1800" i="1" dirty="0" smtClean="0"/>
                  <a:t> </a:t>
                </a:r>
                <a:endParaRPr lang="ru-RU" sz="1800" dirty="0" smtClean="0"/>
              </a:p>
              <a:p>
                <a:pPr>
                  <a:buFont typeface="Wingdings" pitchFamily="2" charset="2"/>
                  <a:buNone/>
                </a:pPr>
                <a:r>
                  <a:rPr lang="ru-RU" sz="1800" b="1" dirty="0" smtClean="0"/>
                  <a:t>Решение:</a:t>
                </a:r>
                <a:r>
                  <a:rPr lang="ru-RU" sz="1800" dirty="0" smtClean="0"/>
                  <a:t>    </a:t>
                </a:r>
                <a:r>
                  <a:rPr lang="ru-RU" sz="1800" i="1" dirty="0" smtClean="0"/>
                  <a:t>х</a:t>
                </a:r>
                <a:r>
                  <a:rPr lang="ru-RU" sz="1800" baseline="30000" dirty="0" smtClean="0"/>
                  <a:t>2</a:t>
                </a:r>
                <a:r>
                  <a:rPr lang="ru-RU" sz="1800" i="1" dirty="0" smtClean="0"/>
                  <a:t>-[х]=3 </a:t>
                </a:r>
              </a:p>
              <a:p>
                <a:pPr>
                  <a:buFont typeface="Wingdings" pitchFamily="2" charset="2"/>
                  <a:buNone/>
                </a:pPr>
                <a:r>
                  <a:rPr lang="ru-RU" sz="1800" i="1" dirty="0" smtClean="0"/>
                  <a:t>                     х</a:t>
                </a:r>
                <a:r>
                  <a:rPr lang="ru-RU" sz="1800" baseline="30000" dirty="0" smtClean="0"/>
                  <a:t>2</a:t>
                </a:r>
                <a:r>
                  <a:rPr lang="ru-RU" sz="1800" dirty="0" smtClean="0"/>
                  <a:t>-3=[</a:t>
                </a:r>
                <a:r>
                  <a:rPr lang="ru-RU" sz="1800" i="1" dirty="0" smtClean="0"/>
                  <a:t>х</a:t>
                </a:r>
                <a:r>
                  <a:rPr lang="ru-RU" sz="1800" dirty="0" smtClean="0"/>
                  <a:t>]</a:t>
                </a:r>
              </a:p>
              <a:p>
                <a:pPr>
                  <a:buFont typeface="Wingdings" pitchFamily="2" charset="2"/>
                  <a:buNone/>
                </a:pPr>
                <a:r>
                  <a:rPr lang="ru-RU" sz="1800" dirty="0" smtClean="0"/>
                  <a:t>Построим графики функций: </a:t>
                </a:r>
              </a:p>
              <a:p>
                <a:pPr>
                  <a:buFont typeface="Wingdings" pitchFamily="2" charset="2"/>
                  <a:buNone/>
                </a:pPr>
                <a:r>
                  <a:rPr lang="ru-RU" sz="1800" i="1" dirty="0" smtClean="0"/>
                  <a:t>               у </a:t>
                </a:r>
                <a:r>
                  <a:rPr lang="ru-RU" sz="1800" dirty="0" smtClean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800" dirty="0" smtClean="0"/>
                  <a:t> -3 и </a:t>
                </a:r>
                <a:r>
                  <a:rPr lang="ru-RU" sz="1800" i="1" dirty="0" smtClean="0"/>
                  <a:t>у </a:t>
                </a:r>
                <a:r>
                  <a:rPr lang="ru-RU" sz="1800" dirty="0" smtClean="0"/>
                  <a:t>= [</a:t>
                </a:r>
                <a:r>
                  <a:rPr lang="ru-RU" sz="1800" i="1" dirty="0" smtClean="0"/>
                  <a:t>х</a:t>
                </a:r>
                <a:r>
                  <a:rPr lang="ru-RU" sz="1800" dirty="0" smtClean="0"/>
                  <a:t>] </a:t>
                </a:r>
                <a:endParaRPr lang="en-US" sz="1800" dirty="0" smtClean="0"/>
              </a:p>
              <a:p>
                <a:pPr algn="just">
                  <a:lnSpc>
                    <a:spcPct val="150000"/>
                  </a:lnSpc>
                  <a:buFont typeface="Wingdings" pitchFamily="2" charset="2"/>
                  <a:buNone/>
                </a:pP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 Если 2&lt;</a:t>
                </a:r>
                <a:r>
                  <a:rPr lang="ru-RU" sz="1800" i="1" dirty="0" smtClean="0">
                    <a:latin typeface="Times New Roman" pitchFamily="18" charset="0"/>
                    <a:cs typeface="Times New Roman" pitchFamily="18" charset="0"/>
                  </a:rPr>
                  <a:t>х</a:t>
                </a: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&lt;3, то [</a:t>
                </a:r>
                <a:r>
                  <a:rPr lang="ru-RU" sz="1800" i="1" dirty="0" smtClean="0">
                    <a:latin typeface="Times New Roman" pitchFamily="18" charset="0"/>
                    <a:cs typeface="Times New Roman" pitchFamily="18" charset="0"/>
                  </a:rPr>
                  <a:t>х</a:t>
                </a: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]=2. </a:t>
                </a:r>
                <a:r>
                  <a:rPr lang="en-US" sz="18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1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>
                  <a:lnSpc>
                    <a:spcPct val="150000"/>
                  </a:lnSpc>
                  <a:buFont typeface="Wingdings" pitchFamily="2" charset="2"/>
                  <a:buNone/>
                </a:pP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  Тогда     </a:t>
                </a:r>
                <a:r>
                  <a:rPr lang="ru-RU" sz="1800" i="1" dirty="0" smtClean="0"/>
                  <a:t>х</a:t>
                </a:r>
                <a:r>
                  <a:rPr lang="ru-RU" sz="1800" baseline="30000" dirty="0" smtClean="0"/>
                  <a:t>2</a:t>
                </a: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 -2=3</a:t>
                </a:r>
                <a:endParaRPr lang="en-US" sz="1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>
                  <a:lnSpc>
                    <a:spcPct val="150000"/>
                  </a:lnSpc>
                  <a:buFont typeface="Wingdings" pitchFamily="2" charset="2"/>
                  <a:buNone/>
                </a:pPr>
                <a:r>
                  <a:rPr lang="ru-RU" sz="1800" i="1" dirty="0" smtClean="0">
                    <a:latin typeface="Times New Roman" pitchFamily="18" charset="0"/>
                    <a:cs typeface="Times New Roman" pitchFamily="18" charset="0"/>
                  </a:rPr>
                  <a:t>                   </a:t>
                </a:r>
                <a:r>
                  <a:rPr lang="en-US" sz="1800" dirty="0" smtClean="0"/>
                  <a:t>x</a:t>
                </a:r>
                <a:r>
                  <a:rPr lang="en-US" sz="1800" baseline="30000" dirty="0" smtClean="0"/>
                  <a:t>2</a:t>
                </a: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 =5 </a:t>
                </a:r>
                <a:r>
                  <a:rPr lang="en-US" sz="18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1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>
                  <a:lnSpc>
                    <a:spcPct val="150000"/>
                  </a:lnSpc>
                  <a:buFont typeface="Wingdings" pitchFamily="2" charset="2"/>
                  <a:buNone/>
                </a:pPr>
                <a:r>
                  <a:rPr lang="ru-RU" sz="1800" i="1" dirty="0" smtClean="0">
                    <a:latin typeface="Times New Roman" pitchFamily="18" charset="0"/>
                    <a:cs typeface="Times New Roman" pitchFamily="18" charset="0"/>
                  </a:rPr>
                  <a:t>                   </a:t>
                </a:r>
                <a:r>
                  <a:rPr lang="en-US" sz="1800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ru-RU" sz="18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= √5.</a:t>
                </a:r>
              </a:p>
              <a:p>
                <a:pPr>
                  <a:buFont typeface="Wingdings" pitchFamily="2" charset="2"/>
                  <a:buNone/>
                </a:pPr>
                <a:endParaRPr lang="ru-RU" sz="1800" dirty="0" smtClean="0"/>
              </a:p>
              <a:p>
                <a:pPr>
                  <a:buFont typeface="Wingdings" pitchFamily="2" charset="2"/>
                  <a:buNone/>
                </a:pPr>
                <a:endParaRPr lang="en-US" sz="1800" dirty="0" smtClean="0"/>
              </a:p>
              <a:p>
                <a:pPr>
                  <a:buFont typeface="Wingdings" pitchFamily="2" charset="2"/>
                  <a:buNone/>
                </a:pPr>
                <a:r>
                  <a:rPr lang="ru-RU" sz="1800" dirty="0" smtClean="0"/>
                  <a:t>   </a:t>
                </a:r>
                <a:r>
                  <a:rPr lang="ru-RU" sz="1800" b="1" dirty="0" smtClean="0"/>
                  <a:t>Ответ:</a:t>
                </a:r>
                <a:r>
                  <a:rPr lang="en-US" sz="1800" b="1" dirty="0" smtClean="0"/>
                  <a:t> </a:t>
                </a:r>
                <a:r>
                  <a:rPr lang="en-US" sz="1800" dirty="0" smtClean="0"/>
                  <a:t>{</a:t>
                </a:r>
                <a:r>
                  <a:rPr lang="ru-RU" sz="1800" dirty="0" smtClean="0">
                    <a:latin typeface="Times New Roman" pitchFamily="18" charset="0"/>
                    <a:cs typeface="Times New Roman" pitchFamily="18" charset="0"/>
                  </a:rPr>
                  <a:t>√5</a:t>
                </a:r>
                <a:r>
                  <a:rPr lang="en-US" sz="1800" dirty="0" smtClean="0"/>
                  <a:t>}.</a:t>
                </a:r>
                <a:endParaRPr lang="ru-RU" sz="1800" dirty="0" smtClean="0"/>
              </a:p>
            </p:txBody>
          </p:sp>
        </mc:Choice>
        <mc:Fallback xmlns="">
          <p:sp>
            <p:nvSpPr>
              <p:cNvPr id="1638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5148064" y="1474537"/>
                <a:ext cx="3786187" cy="5214937"/>
              </a:xfr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388" name="Rectangle 6"/>
          <p:cNvSpPr>
            <a:spLocks noChangeArrowheads="1"/>
          </p:cNvSpPr>
          <p:nvPr/>
        </p:nvSpPr>
        <p:spPr bwMode="auto">
          <a:xfrm>
            <a:off x="0" y="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9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9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9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9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94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6395" name="Рисунок 18" descr="Гр9"/>
          <p:cNvPicPr>
            <a:picLocks noChangeAspect="1" noChangeArrowheads="1"/>
          </p:cNvPicPr>
          <p:nvPr/>
        </p:nvPicPr>
        <p:blipFill rotWithShape="1">
          <a:blip r:embed="rId4" cstate="print"/>
          <a:srcRect l="4481" t="2958" r="8779"/>
          <a:stretch/>
        </p:blipFill>
        <p:spPr bwMode="auto">
          <a:xfrm>
            <a:off x="1043608" y="1643741"/>
            <a:ext cx="4027715" cy="487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sz="3800" dirty="0" smtClean="0"/>
              <a:t>Аналитический метод решения уравнений и неравенств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9632" y="1628775"/>
            <a:ext cx="7427168" cy="4502150"/>
          </a:xfrm>
        </p:spPr>
        <p:txBody>
          <a:bodyPr>
            <a:normAutofit fontScale="32500" lnSpcReduction="20000"/>
          </a:bodyPr>
          <a:lstStyle/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5500" dirty="0" smtClean="0"/>
              <a:t>	</a:t>
            </a:r>
            <a:r>
              <a:rPr lang="ru-RU" sz="5500" b="1" dirty="0" smtClean="0"/>
              <a:t>Виды  уравнений:</a:t>
            </a:r>
            <a:r>
              <a:rPr lang="ru-RU" sz="5500" dirty="0" smtClean="0"/>
              <a:t>   [</a:t>
            </a:r>
            <a:r>
              <a:rPr lang="en-US" sz="5500" i="1" dirty="0" smtClean="0"/>
              <a:t>f </a:t>
            </a:r>
            <a:r>
              <a:rPr lang="ru-RU" sz="5500" dirty="0" smtClean="0"/>
              <a:t>(</a:t>
            </a:r>
            <a:r>
              <a:rPr lang="en-US" sz="5500" i="1" dirty="0" smtClean="0"/>
              <a:t>x</a:t>
            </a:r>
            <a:r>
              <a:rPr lang="ru-RU" sz="5500" dirty="0" smtClean="0"/>
              <a:t>)] = </a:t>
            </a:r>
            <a:r>
              <a:rPr lang="en-US" sz="5500" i="1" dirty="0" smtClean="0"/>
              <a:t>γ</a:t>
            </a:r>
            <a:r>
              <a:rPr lang="ru-RU" sz="5500" dirty="0" smtClean="0"/>
              <a:t> (</a:t>
            </a:r>
            <a:r>
              <a:rPr lang="en-US" sz="5500" i="1" dirty="0" smtClean="0"/>
              <a:t>x</a:t>
            </a:r>
            <a:r>
              <a:rPr lang="ru-RU" sz="5500" dirty="0" smtClean="0"/>
              <a:t>) ; [</a:t>
            </a:r>
            <a:r>
              <a:rPr lang="en-US" sz="5500" i="1" dirty="0" smtClean="0"/>
              <a:t>f</a:t>
            </a:r>
            <a:r>
              <a:rPr lang="ru-RU" sz="5500" dirty="0" smtClean="0"/>
              <a:t> (</a:t>
            </a:r>
            <a:r>
              <a:rPr lang="en-US" sz="5500" i="1" dirty="0" smtClean="0"/>
              <a:t>x</a:t>
            </a:r>
            <a:r>
              <a:rPr lang="ru-RU" sz="5500" dirty="0" smtClean="0"/>
              <a:t>)] = [</a:t>
            </a:r>
            <a:r>
              <a:rPr lang="en-US" sz="5500" i="1" dirty="0" smtClean="0"/>
              <a:t>γ</a:t>
            </a:r>
            <a:r>
              <a:rPr lang="ru-RU" sz="5500" dirty="0" smtClean="0"/>
              <a:t> (</a:t>
            </a:r>
            <a:r>
              <a:rPr lang="en-US" sz="5500" i="1" dirty="0" smtClean="0"/>
              <a:t>x</a:t>
            </a:r>
            <a:r>
              <a:rPr lang="ru-RU" sz="5500" dirty="0" smtClean="0"/>
              <a:t>)]; простейшие, решаемые заменой и нестандартные уравнения.</a:t>
            </a:r>
          </a:p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Wingdings" pitchFamily="2" charset="2"/>
              <a:buChar char="v"/>
            </a:pPr>
            <a:r>
              <a:rPr lang="ru-RU" sz="5500" dirty="0" smtClean="0"/>
              <a:t> Замечание. [</a:t>
            </a:r>
            <a:r>
              <a:rPr lang="en-US" sz="5500" dirty="0" smtClean="0"/>
              <a:t>a</a:t>
            </a:r>
            <a:r>
              <a:rPr lang="ru-RU" sz="5500" dirty="0" smtClean="0"/>
              <a:t>] – целая часть числа, т.е. наибольшее целое число, не превосходящее а: [</a:t>
            </a:r>
            <a:r>
              <a:rPr lang="en-US" sz="5500" dirty="0" smtClean="0"/>
              <a:t>a</a:t>
            </a:r>
            <a:r>
              <a:rPr lang="ru-RU" sz="5500" dirty="0" smtClean="0"/>
              <a:t>]=</a:t>
            </a:r>
            <a:r>
              <a:rPr lang="en-US" sz="5500" dirty="0" smtClean="0"/>
              <a:t>k</a:t>
            </a:r>
            <a:r>
              <a:rPr lang="ru-RU" sz="5500" dirty="0" smtClean="0"/>
              <a:t>, если </a:t>
            </a:r>
            <a:r>
              <a:rPr lang="en-US" sz="5500" dirty="0" smtClean="0"/>
              <a:t>k</a:t>
            </a:r>
            <a:r>
              <a:rPr lang="ru-RU" sz="5500" dirty="0" smtClean="0"/>
              <a:t>≤</a:t>
            </a:r>
            <a:r>
              <a:rPr lang="en-US" sz="5500" dirty="0" smtClean="0"/>
              <a:t>a</a:t>
            </a:r>
            <a:r>
              <a:rPr lang="ru-RU" sz="5500" dirty="0" smtClean="0"/>
              <a:t>&lt;</a:t>
            </a:r>
            <a:r>
              <a:rPr lang="en-US" sz="5500" dirty="0" smtClean="0"/>
              <a:t>k</a:t>
            </a:r>
            <a:r>
              <a:rPr lang="ru-RU" sz="5500" dirty="0" smtClean="0"/>
              <a:t>+1, </a:t>
            </a:r>
            <a:r>
              <a:rPr lang="en-US" sz="5500" dirty="0" err="1" smtClean="0"/>
              <a:t>kϵZ</a:t>
            </a:r>
            <a:r>
              <a:rPr lang="ru-RU" sz="5500" dirty="0" smtClean="0"/>
              <a:t>.</a:t>
            </a: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ru-RU" sz="5500" b="1" dirty="0" smtClean="0"/>
              <a:t>1 способ. </a:t>
            </a:r>
            <a:r>
              <a:rPr lang="ru-RU" sz="5500" dirty="0" smtClean="0"/>
              <a:t>Замена уравнения смешанной системой с целым параметром </a:t>
            </a:r>
            <a:r>
              <a:rPr lang="en-US" sz="5500" dirty="0" smtClean="0"/>
              <a:t>k</a:t>
            </a:r>
            <a:r>
              <a:rPr lang="ru-RU" sz="5500" dirty="0" smtClean="0"/>
              <a:t>.</a:t>
            </a: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ru-RU" sz="5500" b="1" dirty="0" smtClean="0"/>
              <a:t>2 способ. </a:t>
            </a:r>
            <a:r>
              <a:rPr lang="ru-RU" sz="5500" dirty="0" smtClean="0"/>
              <a:t>Локализация области допустимых значений уравнения. </a:t>
            </a:r>
          </a:p>
          <a:p>
            <a:pPr algn="just">
              <a:lnSpc>
                <a:spcPct val="200000"/>
              </a:lnSpc>
              <a:spcBef>
                <a:spcPct val="0"/>
              </a:spcBef>
            </a:pPr>
            <a:r>
              <a:rPr lang="ru-RU" sz="5500" b="1" dirty="0" smtClean="0"/>
              <a:t>3 способ. </a:t>
            </a:r>
            <a:r>
              <a:rPr lang="ru-RU" sz="5500" dirty="0" smtClean="0"/>
              <a:t>Метод подстановки.</a:t>
            </a:r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</a:pPr>
            <a:endParaRPr lang="ru-RU" sz="5500" dirty="0" smtClean="0"/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  <a:buNone/>
            </a:pPr>
            <a:endParaRPr lang="ru-RU" dirty="0" smtClean="0"/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</a:pPr>
            <a:endParaRPr lang="ru-RU" sz="2000" dirty="0" smtClean="0"/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</a:pPr>
            <a:endParaRPr lang="ru-RU" sz="2000" dirty="0" smtClean="0"/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</a:pPr>
            <a:endParaRPr lang="ru-RU" sz="2000" dirty="0" smtClean="0"/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sz="2000" dirty="0" smtClean="0"/>
          </a:p>
          <a:p>
            <a:pPr algn="just" eaLnBrk="1" hangingPunct="1">
              <a:lnSpc>
                <a:spcPct val="200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sz="2000" dirty="0" smtClean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Решение задач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1143000"/>
            <a:ext cx="338437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50000"/>
              </a:lnSpc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[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]=2.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Исходя из определения целой части числа, находим, что решением этого уравнения является промежуток [2;3).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1143000"/>
            <a:ext cx="3595776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50000"/>
              </a:lnSpc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 [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]=2,3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уравнение решений не имеет.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Даже разобрав эти два примера, можно сделать следующий вывод: уравнение [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]=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где а – любое действительное число, имеет решением промежуток [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+1), если а целое, а если а – дробное, то уравнение решений не имеет.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971600" y="980728"/>
            <a:ext cx="8172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004048" y="980728"/>
            <a:ext cx="72008" cy="5877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971600" y="3284984"/>
            <a:ext cx="4032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971600" y="3264773"/>
                <a:ext cx="4572000" cy="175432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339725" lvl="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3. </a:t>
                </a:r>
                <a:r>
                  <a:rPr lang="en-US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[x+1,5</a:t>
                </a:r>
                <a:r>
                  <a:rPr lang="en-US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] = -5</a:t>
                </a:r>
                <a:endParaRPr lang="ru-RU" sz="1600" b="1" i="1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339725" indent="449580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-5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x+1,5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&lt;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-5+1</a:t>
                </a:r>
                <a:endParaRPr lang="ru-RU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339725" indent="449580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-6,5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x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&lt;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-5,5  </a:t>
                </a:r>
                <a:endParaRPr lang="ru-RU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339725" indent="449580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Ответ: 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</m:oMath>
                </a14:m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[-6,5;-5,5).  </a:t>
                </a:r>
                <a:endParaRPr lang="ru-RU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264773"/>
                <a:ext cx="4572000" cy="1754326"/>
              </a:xfrm>
              <a:prstGeom prst="rect">
                <a:avLst/>
              </a:prstGeom>
              <a:blipFill rotWithShape="0">
                <a:blip r:embed="rId2" cstate="print"/>
                <a:stretch>
                  <a:fillRect b="-2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Прямая соединительная линия 14"/>
          <p:cNvCxnSpPr/>
          <p:nvPr/>
        </p:nvCxnSpPr>
        <p:spPr>
          <a:xfrm flipH="1" flipV="1">
            <a:off x="1043608" y="4941168"/>
            <a:ext cx="4014192" cy="779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1406166" y="51571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R="339725" lvl="0" algn="just">
              <a:lnSpc>
                <a:spcPct val="150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+[x] = 0</a:t>
            </a:r>
            <a:endParaRPr lang="ru-RU" sz="1600" b="1" i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339725"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sz="3600" dirty="0" smtClean="0"/>
              <a:t>Пример решения уравнения со знаком антье аналитическим методом</a:t>
            </a:r>
          </a:p>
        </p:txBody>
      </p:sp>
      <p:sp>
        <p:nvSpPr>
          <p:cNvPr id="206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6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8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70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71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7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7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74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75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76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77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32860" name="Picture 92"/>
          <p:cNvPicPr>
            <a:picLocks noChangeAspect="1" noChangeArrowheads="1"/>
          </p:cNvPicPr>
          <p:nvPr/>
        </p:nvPicPr>
        <p:blipFill rotWithShape="1">
          <a:blip r:embed="rId2" cstate="print"/>
          <a:srcRect l="1509"/>
          <a:stretch/>
        </p:blipFill>
        <p:spPr bwMode="auto">
          <a:xfrm>
            <a:off x="1036370" y="3429000"/>
            <a:ext cx="810763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763688" y="1622141"/>
                <a:ext cx="2232248" cy="5500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2400" dirty="0" smtClean="0"/>
                  <a:t>Sin(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2400" dirty="0" smtClean="0"/>
                  <a:t>+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u-RU" sz="2400" b="0" i="1" dirty="0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400" dirty="0" smtClean="0"/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1622141"/>
                <a:ext cx="2232248" cy="550022"/>
              </a:xfrm>
              <a:prstGeom prst="rect">
                <a:avLst/>
              </a:prstGeom>
              <a:blipFill rotWithShape="0">
                <a:blip r:embed="rId3"/>
                <a:stretch>
                  <a:fillRect l="-8174" b="-17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460670" y="2484366"/>
                <a:ext cx="5899948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d>
                      <m:r>
                        <a:rPr lang="ru-RU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ru-RU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r>
                        <a:rPr lang="ru-RU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 2) 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0670" y="2484366"/>
                <a:ext cx="5899948" cy="52597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6263"/>
            <a:ext cx="7746064" cy="804793"/>
          </a:xfrm>
        </p:spPr>
        <p:txBody>
          <a:bodyPr/>
          <a:lstStyle/>
          <a:p>
            <a:r>
              <a:rPr lang="ru-RU" dirty="0" smtClean="0"/>
              <a:t>Антье в геометрии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369" y="1772816"/>
            <a:ext cx="450874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Решение</a:t>
            </a:r>
            <a:r>
              <a:rPr lang="ru-RU" dirty="0" smtClean="0"/>
              <a:t> </a:t>
            </a:r>
            <a:r>
              <a:rPr lang="ru-RU" dirty="0"/>
              <a:t>Найдём значения функции y = 2/3x-1/2 при целых x = 1, 2, . . ., 10 (заметим, </a:t>
            </a:r>
            <a:r>
              <a:rPr lang="ru-RU" dirty="0" smtClean="0"/>
              <a:t>что</a:t>
            </a:r>
            <a:r>
              <a:rPr lang="en-US" dirty="0" smtClean="0"/>
              <a:t> </a:t>
            </a:r>
            <a:r>
              <a:rPr lang="ru-RU" dirty="0" smtClean="0"/>
              <a:t>у </a:t>
            </a:r>
            <a:r>
              <a:rPr lang="ru-RU" dirty="0"/>
              <a:t>= 0 при x = 3/4</a:t>
            </a:r>
            <a:r>
              <a:rPr lang="ru-RU" dirty="0" smtClean="0"/>
              <a:t>);</a:t>
            </a:r>
            <a:endParaRPr lang="en-US" dirty="0" smtClean="0"/>
          </a:p>
          <a:p>
            <a:r>
              <a:rPr lang="ru-RU" dirty="0" smtClean="0"/>
              <a:t>получим ординаты</a:t>
            </a:r>
            <a:r>
              <a:rPr lang="en-US" dirty="0"/>
              <a:t>:</a:t>
            </a:r>
            <a:r>
              <a:rPr lang="ru-RU" dirty="0" smtClean="0"/>
              <a:t> </a:t>
            </a:r>
            <a:r>
              <a:rPr lang="ru-RU" dirty="0"/>
              <a:t>1/6, 5/6, 3/2, 13/6, 17/6, 7/2, 25/6, 29/6, 11/2, 37/6</a:t>
            </a:r>
            <a:r>
              <a:rPr lang="ru-RU" dirty="0" smtClean="0"/>
              <a:t>.</a:t>
            </a:r>
            <a:endParaRPr lang="en-US" dirty="0" smtClean="0"/>
          </a:p>
          <a:p>
            <a:endParaRPr lang="en-US" dirty="0"/>
          </a:p>
          <a:p>
            <a:r>
              <a:rPr lang="ru-RU" dirty="0" smtClean="0"/>
              <a:t> </a:t>
            </a:r>
            <a:r>
              <a:rPr lang="ru-RU" dirty="0"/>
              <a:t>Легко подсчитать, что общее число целых точек, лежащих в данном треугольнике (учитывая точки на границе), равно сумме целых частей этих ординат плюс десять точек, лежащих на оси абсцисс: </a:t>
            </a:r>
            <a:endParaRPr lang="en-US" dirty="0" smtClean="0"/>
          </a:p>
          <a:p>
            <a:endParaRPr lang="ru-RU" dirty="0"/>
          </a:p>
          <a:p>
            <a:r>
              <a:rPr lang="ru-RU" dirty="0"/>
              <a:t>[1/6]+[5/6]+[3/2]+[13/6]+[17/6]+[7/2]+[25/6</a:t>
            </a:r>
            <a:r>
              <a:rPr lang="ru-RU" dirty="0" smtClean="0"/>
              <a:t>]+</a:t>
            </a:r>
          </a:p>
          <a:p>
            <a:r>
              <a:rPr lang="ru-RU" dirty="0" smtClean="0"/>
              <a:t>[</a:t>
            </a:r>
            <a:r>
              <a:rPr lang="ru-RU" dirty="0"/>
              <a:t>29/6]+[11/2]+[37/6]+10 = </a:t>
            </a:r>
          </a:p>
          <a:p>
            <a:r>
              <a:rPr lang="ru-RU" dirty="0"/>
              <a:t>= 1+2+2+3+4+4+5+6+10 = 37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04052" y="811056"/>
            <a:ext cx="7625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Пример 1. Сколько целых точек расположено на сторонах и внутри треугольника, образованного прямыми y = 2/3x-1/2, x = 10 и осью абсцисс? </a:t>
            </a:r>
          </a:p>
          <a:p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419" y="2797726"/>
            <a:ext cx="3747347" cy="2520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7664" y="5967840"/>
            <a:ext cx="70253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Вывод: </a:t>
            </a:r>
            <a:endParaRPr lang="ru-RU" dirty="0"/>
          </a:p>
          <a:p>
            <a:r>
              <a:rPr lang="ru-RU" dirty="0"/>
              <a:t>Таким образом, внутри данного треугольника лежат 37 целых точек.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80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204864"/>
            <a:ext cx="8062912" cy="147002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 </a:t>
            </a:r>
            <a:r>
              <a:rPr lang="ru-RU" sz="4400" b="1" dirty="0" smtClean="0"/>
              <a:t>Применение свойств функции антье и дробной части числа при решении математических задач</a:t>
            </a:r>
            <a:endParaRPr lang="ru-RU" sz="32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005064"/>
            <a:ext cx="5205392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Гривко Андрей ученик 10а класса МОБУ «Лицей №8»</a:t>
            </a:r>
          </a:p>
          <a:p>
            <a:r>
              <a:rPr lang="ru-RU" dirty="0" smtClean="0"/>
              <a:t>Руководитель: Короткова Людмила Георгиевна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856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320"/>
            <a:ext cx="8100392" cy="622651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Антье – это известный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французский математик 18 века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 </a:t>
            </a:r>
            <a:br>
              <a:rPr lang="ru-RU" sz="3600" dirty="0" smtClean="0"/>
            </a:br>
            <a:r>
              <a:rPr lang="ru-RU" sz="3600" dirty="0" smtClean="0"/>
              <a:t>   </a:t>
            </a:r>
            <a:br>
              <a:rPr lang="ru-RU" sz="3600" dirty="0" smtClean="0"/>
            </a:br>
            <a:r>
              <a:rPr lang="ru-RU" sz="3600" dirty="0" smtClean="0"/>
              <a:t>                      Из студенческого фольклора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47800"/>
            <a:ext cx="7719274" cy="480060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Расширить  знания о многообразии задач на понятие антье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Рассмотреть приемы и методы решения задач, связанных с понятием целая и дробная часть числа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Ознакомиться с построением графиков функции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Классифицировать исследуемые задачи, рассмотреть приёмы и методы их решения.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2068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Виды задач школьного курса математики с антье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2276872"/>
            <a:ext cx="7498080" cy="400052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Графики функций целой и дробной части числа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Описание графиков антье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Решение уравнений и неравенств аналитическим методом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Решение простейших уравнений и неравенств графическим методом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Вопросы  за рамками школьного курса математики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2060848"/>
            <a:ext cx="7674056" cy="3725606"/>
          </a:xfrm>
        </p:spPr>
        <p:txBody>
          <a:bodyPr>
            <a:normAutofit lnSpcReduction="10000"/>
          </a:bodyPr>
          <a:lstStyle/>
          <a:p>
            <a:pPr fontAlgn="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Решение олимпиадных задач, содержащих антье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fontAlgn="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Антье в геометрии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fontAlgn="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Различные задачи с математических турниров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4988" y="0"/>
            <a:ext cx="7498080" cy="1143000"/>
          </a:xfrm>
        </p:spPr>
        <p:txBody>
          <a:bodyPr/>
          <a:lstStyle/>
          <a:p>
            <a:pPr algn="ctr"/>
            <a:r>
              <a:rPr lang="ru-RU" dirty="0" smtClean="0"/>
              <a:t>Понятие антье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4653136"/>
            <a:ext cx="75159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Дробная часть числа 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обозначается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"{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}" и определяется следующим образом: {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} =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-[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]. 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1196752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Целой частью действительного числа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называется наибольшее целое число, не превосходящее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 Обозначается целая часть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символом "[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]". 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Целую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часть </a:t>
            </a:r>
            <a:r>
              <a:rPr lang="ru-RU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можно также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называть "антье" (от франц. </a:t>
            </a:r>
            <a:r>
              <a:rPr lang="ru-RU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entire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 -целый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</a:p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Например: [3,5]=3, [-3,5]=-4, [3]=3, [-5]=-5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Свойства антье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63598" y="908720"/>
            <a:ext cx="77768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Если x≥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 ≥ 0.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x &lt;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]&lt;0.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p - целое число, то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ru-RU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ru-RU" sz="2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 = [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]+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любых двух действительных чисел α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β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справедливо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[α+β] ≥ [α]+[β].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Свойство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распространяется также на любое конечное число действительных чисел: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ru-RU" sz="2400" dirty="0" err="1">
                <a:solidFill>
                  <a:srgbClr val="000000"/>
                </a:solidFill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ru-RU" sz="2400" dirty="0" err="1">
                <a:solidFill>
                  <a:srgbClr val="000000"/>
                </a:solidFill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+...+</a:t>
            </a:r>
            <a:r>
              <a:rPr lang="ru-RU" sz="2400" dirty="0">
                <a:solidFill>
                  <a:srgbClr val="000000"/>
                </a:solidFill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 </a:t>
            </a:r>
            <a:r>
              <a:rPr lang="ru-RU" sz="2400" dirty="0">
                <a:solidFill>
                  <a:srgbClr val="000000"/>
                </a:solidFill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³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[</a:t>
            </a:r>
            <a:r>
              <a:rPr lang="ru-RU" sz="2400" dirty="0">
                <a:solidFill>
                  <a:srgbClr val="000000"/>
                </a:solidFill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]+[</a:t>
            </a:r>
            <a:r>
              <a:rPr lang="ru-RU" sz="2400" dirty="0">
                <a:solidFill>
                  <a:srgbClr val="000000"/>
                </a:solidFill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]+...+ [</a:t>
            </a:r>
            <a:r>
              <a:rPr lang="ru-RU" sz="2400" dirty="0">
                <a:solidFill>
                  <a:srgbClr val="000000"/>
                </a:solidFill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 = [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],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то </a:t>
            </a:r>
            <a:r>
              <a:rPr lang="ru-RU" sz="2400" i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|</a:t>
            </a:r>
            <a:r>
              <a:rPr lang="ru-RU" sz="24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4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2400" dirty="0">
                <a:solidFill>
                  <a:srgbClr val="000000"/>
                </a:solidFill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| &lt; 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n - натуральное число, то для любого действительного x выполняется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равенство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5805264"/>
            <a:ext cx="1440160" cy="1052736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1114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67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143000"/>
          </a:xfrm>
        </p:spPr>
        <p:txBody>
          <a:bodyPr/>
          <a:lstStyle/>
          <a:p>
            <a:r>
              <a:rPr lang="ru-RU" dirty="0" smtClean="0"/>
              <a:t>Доказательство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5077544"/>
          </a:xfrm>
        </p:spPr>
        <p:txBody>
          <a:bodyPr/>
          <a:lstStyle/>
          <a:p>
            <a:r>
              <a:rPr lang="ru-RU" dirty="0" smtClean="0"/>
              <a:t>Если </a:t>
            </a:r>
            <a:r>
              <a:rPr lang="ru-RU" dirty="0" err="1" smtClean="0"/>
              <a:t>х-целое</a:t>
            </a:r>
            <a:r>
              <a:rPr lang="ru-RU" dirty="0" smtClean="0"/>
              <a:t> число, то  </a:t>
            </a:r>
            <a:r>
              <a:rPr lang="ru-RU" i="1" dirty="0" err="1" smtClean="0"/>
              <a:t>x</a:t>
            </a:r>
            <a:r>
              <a:rPr lang="ru-RU" dirty="0" smtClean="0"/>
              <a:t> = </a:t>
            </a:r>
            <a:r>
              <a:rPr lang="ru-RU" i="1" dirty="0" err="1" smtClean="0"/>
              <a:t>nq</a:t>
            </a:r>
            <a:r>
              <a:rPr lang="ru-RU" dirty="0" err="1" smtClean="0"/>
              <a:t>+</a:t>
            </a:r>
            <a:r>
              <a:rPr lang="ru-RU" i="1" dirty="0" err="1" smtClean="0"/>
              <a:t>r</a:t>
            </a:r>
            <a:r>
              <a:rPr lang="ru-RU" i="1" dirty="0" smtClean="0"/>
              <a:t>, где</a:t>
            </a:r>
          </a:p>
          <a:p>
            <a:pPr>
              <a:buNone/>
            </a:pPr>
            <a:r>
              <a:rPr lang="ru-RU" i="1" dirty="0" smtClean="0"/>
              <a:t> </a:t>
            </a:r>
            <a:r>
              <a:rPr lang="ru-RU" dirty="0" smtClean="0"/>
              <a:t> 0 ≤ </a:t>
            </a:r>
            <a:r>
              <a:rPr lang="ru-RU" i="1" dirty="0" err="1" smtClean="0"/>
              <a:t>r</a:t>
            </a:r>
            <a:r>
              <a:rPr lang="ru-RU" i="1" dirty="0" smtClean="0"/>
              <a:t>&lt;</a:t>
            </a:r>
            <a:r>
              <a:rPr lang="ru-RU" i="1" dirty="0" err="1" smtClean="0"/>
              <a:t>n</a:t>
            </a:r>
            <a:r>
              <a:rPr lang="ru-RU" dirty="0" smtClean="0"/>
              <a:t>,  (</a:t>
            </a:r>
            <a:r>
              <a:rPr lang="en-US" dirty="0" smtClean="0"/>
              <a:t>r</a:t>
            </a:r>
            <a:r>
              <a:rPr lang="ru-RU" dirty="0" smtClean="0"/>
              <a:t>-остаток от деления </a:t>
            </a:r>
            <a:r>
              <a:rPr lang="ru-RU" dirty="0" err="1" smtClean="0"/>
              <a:t>х</a:t>
            </a:r>
            <a:r>
              <a:rPr lang="ru-RU" dirty="0" smtClean="0"/>
              <a:t> на </a:t>
            </a:r>
            <a:r>
              <a:rPr lang="en-US" dirty="0" smtClean="0"/>
              <a:t>n</a:t>
            </a:r>
            <a:r>
              <a:rPr lang="ru-RU" dirty="0" smtClean="0"/>
              <a:t>), </a:t>
            </a:r>
          </a:p>
          <a:p>
            <a:pPr>
              <a:buNone/>
            </a:pPr>
            <a:r>
              <a:rPr lang="ru-RU" dirty="0" smtClean="0"/>
              <a:t>а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 Если </a:t>
            </a:r>
            <a:r>
              <a:rPr lang="ru-RU" dirty="0" err="1" smtClean="0"/>
              <a:t>х</a:t>
            </a:r>
            <a:r>
              <a:rPr lang="ru-RU" dirty="0" smtClean="0"/>
              <a:t> –рациональное число, то </a:t>
            </a:r>
            <a:r>
              <a:rPr lang="ru-RU" i="1" dirty="0" err="1" smtClean="0"/>
              <a:t>x</a:t>
            </a:r>
            <a:r>
              <a:rPr lang="ru-RU" dirty="0" smtClean="0"/>
              <a:t> = </a:t>
            </a:r>
            <a:r>
              <a:rPr lang="ru-RU" i="1" dirty="0" smtClean="0"/>
              <a:t>nq</a:t>
            </a:r>
            <a:r>
              <a:rPr lang="ru-RU" dirty="0" smtClean="0"/>
              <a:t>+</a:t>
            </a:r>
            <a:r>
              <a:rPr lang="ru-RU" i="1" dirty="0" smtClean="0"/>
              <a:t>r</a:t>
            </a:r>
            <a:r>
              <a:rPr lang="ru-RU" dirty="0" smtClean="0"/>
              <a:t>+</a:t>
            </a:r>
            <a:r>
              <a:rPr lang="ru-RU" dirty="0" err="1" smtClean="0"/>
              <a:t>α</a:t>
            </a:r>
            <a:r>
              <a:rPr lang="ru-RU" dirty="0" smtClean="0"/>
              <a:t>, где </a:t>
            </a:r>
            <a:r>
              <a:rPr lang="ru-RU" dirty="0" err="1" smtClean="0"/>
              <a:t>α </a:t>
            </a:r>
            <a:r>
              <a:rPr lang="ru-RU" dirty="0" smtClean="0"/>
              <a:t>= {</a:t>
            </a:r>
            <a:r>
              <a:rPr lang="ru-RU" i="1" dirty="0" err="1" smtClean="0"/>
              <a:t>x</a:t>
            </a:r>
            <a:r>
              <a:rPr lang="ru-RU" dirty="0" smtClean="0"/>
              <a:t>}, то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332656"/>
            <a:ext cx="1620763" cy="1285433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114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2780928"/>
            <a:ext cx="4104456" cy="1151250"/>
          </a:xfrm>
          <a:prstGeom prst="rect">
            <a:avLst/>
          </a:prstGeom>
          <a:noFill/>
        </p:spPr>
      </p:pic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5517232"/>
            <a:ext cx="5040560" cy="1008112"/>
          </a:xfrm>
          <a:prstGeom prst="rect">
            <a:avLst/>
          </a:prstGeom>
          <a:noFill/>
        </p:spPr>
      </p:pic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Построение графика функции </a:t>
            </a:r>
            <a:r>
              <a:rPr lang="ru-RU" dirty="0" err="1" smtClean="0"/>
              <a:t>y=</a:t>
            </a:r>
            <a:r>
              <a:rPr lang="ru-RU" dirty="0" smtClean="0"/>
              <a:t>[</a:t>
            </a:r>
            <a:r>
              <a:rPr lang="ru-RU" dirty="0" err="1" smtClean="0"/>
              <a:t>f</a:t>
            </a:r>
            <a:r>
              <a:rPr lang="ru-RU" dirty="0" smtClean="0"/>
              <a:t>(</a:t>
            </a:r>
            <a:r>
              <a:rPr lang="ru-RU" dirty="0" err="1" smtClean="0"/>
              <a:t>x</a:t>
            </a:r>
            <a:r>
              <a:rPr lang="ru-RU" dirty="0" smtClean="0"/>
              <a:t>)].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492896"/>
            <a:ext cx="4824536" cy="280831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700808"/>
            <a:ext cx="2376264" cy="40324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164288" y="5877272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err="1" smtClean="0"/>
              <a:t>y</a:t>
            </a:r>
            <a:r>
              <a:rPr lang="ru-RU" sz="2800" dirty="0" err="1" smtClean="0"/>
              <a:t>=</a:t>
            </a:r>
            <a:r>
              <a:rPr lang="ru-RU" sz="2800" dirty="0" smtClean="0"/>
              <a:t>[х</a:t>
            </a:r>
            <a:r>
              <a:rPr lang="ru-RU" sz="2800" baseline="30000" dirty="0" smtClean="0"/>
              <a:t>3</a:t>
            </a:r>
            <a:r>
              <a:rPr lang="ru-RU" sz="2800" dirty="0" smtClean="0"/>
              <a:t>] 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1658</TotalTime>
  <Words>580</Words>
  <Application>Microsoft Office PowerPoint</Application>
  <PresentationFormat>Экран (4:3)</PresentationFormat>
  <Paragraphs>101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7" baseType="lpstr">
      <vt:lpstr>Arial</vt:lpstr>
      <vt:lpstr>Calibri</vt:lpstr>
      <vt:lpstr>Cambria Math</vt:lpstr>
      <vt:lpstr>Corbel</vt:lpstr>
      <vt:lpstr>Gill Sans MT</vt:lpstr>
      <vt:lpstr>Symbol</vt:lpstr>
      <vt:lpstr>Times New Roman</vt:lpstr>
      <vt:lpstr>Verdana</vt:lpstr>
      <vt:lpstr>Wingdings</vt:lpstr>
      <vt:lpstr>Wingdings 2</vt:lpstr>
      <vt:lpstr>Солнцестояние</vt:lpstr>
      <vt:lpstr> Применение свойств функции антье и дробной части числа при решении математических задач</vt:lpstr>
      <vt:lpstr>Антье – это известный  французский математик 18 века                              Из студенческого фольклора</vt:lpstr>
      <vt:lpstr>Цель исследования</vt:lpstr>
      <vt:lpstr>Виды задач школьного курса математики с антье</vt:lpstr>
      <vt:lpstr>Вопросы  за рамками школьного курса математики</vt:lpstr>
      <vt:lpstr>Понятие антье</vt:lpstr>
      <vt:lpstr>Свойства антье</vt:lpstr>
      <vt:lpstr>Доказательство свойства</vt:lpstr>
      <vt:lpstr>Построение графика функции y=[f(x)]. </vt:lpstr>
      <vt:lpstr>Построение графика функции y=f([x]). </vt:lpstr>
      <vt:lpstr>Графический метод решения уравнений со знаком антье</vt:lpstr>
      <vt:lpstr>Аналитический метод решения уравнений и неравенств</vt:lpstr>
      <vt:lpstr>Решение задач</vt:lpstr>
      <vt:lpstr>Пример решения уравнения со знаком антье аналитическим методом</vt:lpstr>
      <vt:lpstr>Антье в геометрии</vt:lpstr>
      <vt:lpstr> Применение свойств функции антье и дробной части числа при решении математических задач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Юрий Гривко</cp:lastModifiedBy>
  <cp:revision>109</cp:revision>
  <dcterms:created xsi:type="dcterms:W3CDTF">2011-03-05T05:42:33Z</dcterms:created>
  <dcterms:modified xsi:type="dcterms:W3CDTF">2014-03-12T02:16:34Z</dcterms:modified>
</cp:coreProperties>
</file>