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60" r:id="rId1"/>
  </p:sldMasterIdLst>
  <p:notesMasterIdLst>
    <p:notesMasterId r:id="rId21"/>
  </p:notesMasterIdLst>
  <p:sldIdLst>
    <p:sldId id="258" r:id="rId2"/>
    <p:sldId id="276" r:id="rId3"/>
    <p:sldId id="272" r:id="rId4"/>
    <p:sldId id="264" r:id="rId5"/>
    <p:sldId id="275" r:id="rId6"/>
    <p:sldId id="265" r:id="rId7"/>
    <p:sldId id="269" r:id="rId8"/>
    <p:sldId id="277" r:id="rId9"/>
    <p:sldId id="279" r:id="rId10"/>
    <p:sldId id="278" r:id="rId11"/>
    <p:sldId id="280" r:id="rId12"/>
    <p:sldId id="282" r:id="rId13"/>
    <p:sldId id="284" r:id="rId14"/>
    <p:sldId id="285" r:id="rId15"/>
    <p:sldId id="286" r:id="rId16"/>
    <p:sldId id="287" r:id="rId17"/>
    <p:sldId id="288" r:id="rId18"/>
    <p:sldId id="289" r:id="rId19"/>
    <p:sldId id="290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55" autoAdjust="0"/>
    <p:restoredTop sz="94671" autoAdjust="0"/>
  </p:normalViewPr>
  <p:slideViewPr>
    <p:cSldViewPr>
      <p:cViewPr varScale="1">
        <p:scale>
          <a:sx n="87" d="100"/>
          <a:sy n="87" d="100"/>
        </p:scale>
        <p:origin x="-110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FEEE5B-92AC-4719-B48B-A5A0B80CB35D}" type="datetimeFigureOut">
              <a:rPr lang="ru-RU" smtClean="0"/>
              <a:pPr/>
              <a:t>14.12.2012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2E6781-0C63-4642-B25C-BB33196526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42010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2E6781-0C63-4642-B25C-BB331965267A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2E6781-0C63-4642-B25C-BB331965267A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7469768-D085-4078-8579-9C3D1355EC84}" type="datetimeFigureOut">
              <a:rPr lang="ru-RU" smtClean="0"/>
              <a:pPr/>
              <a:t>14.12.2012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D0B4BE-8697-4FAD-B431-1512A1007C9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7469768-D085-4078-8579-9C3D1355EC84}" type="datetimeFigureOut">
              <a:rPr lang="ru-RU" smtClean="0"/>
              <a:pPr/>
              <a:t>14.12.2012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D0B4BE-8697-4FAD-B431-1512A1007C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7469768-D085-4078-8579-9C3D1355EC84}" type="datetimeFigureOut">
              <a:rPr lang="ru-RU" smtClean="0"/>
              <a:pPr/>
              <a:t>14.12.2012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D0B4BE-8697-4FAD-B431-1512A1007C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7469768-D085-4078-8579-9C3D1355EC84}" type="datetimeFigureOut">
              <a:rPr lang="ru-RU" smtClean="0"/>
              <a:pPr/>
              <a:t>14.12.2012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D0B4BE-8697-4FAD-B431-1512A1007C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7469768-D085-4078-8579-9C3D1355EC84}" type="datetimeFigureOut">
              <a:rPr lang="ru-RU" smtClean="0"/>
              <a:pPr/>
              <a:t>14.12.2012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D0B4BE-8697-4FAD-B431-1512A1007C9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7469768-D085-4078-8579-9C3D1355EC84}" type="datetimeFigureOut">
              <a:rPr lang="ru-RU" smtClean="0"/>
              <a:pPr/>
              <a:t>14.12.2012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D0B4BE-8697-4FAD-B431-1512A1007C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7469768-D085-4078-8579-9C3D1355EC84}" type="datetimeFigureOut">
              <a:rPr lang="ru-RU" smtClean="0"/>
              <a:pPr/>
              <a:t>14.12.2012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D0B4BE-8697-4FAD-B431-1512A1007C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7469768-D085-4078-8579-9C3D1355EC84}" type="datetimeFigureOut">
              <a:rPr lang="ru-RU" smtClean="0"/>
              <a:pPr/>
              <a:t>14.12.2012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D0B4BE-8697-4FAD-B431-1512A1007C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7469768-D085-4078-8579-9C3D1355EC84}" type="datetimeFigureOut">
              <a:rPr lang="ru-RU" smtClean="0"/>
              <a:pPr/>
              <a:t>14.12.2012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D0B4BE-8697-4FAD-B431-1512A1007C9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7469768-D085-4078-8579-9C3D1355EC84}" type="datetimeFigureOut">
              <a:rPr lang="ru-RU" smtClean="0"/>
              <a:pPr/>
              <a:t>14.12.2012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D0B4BE-8697-4FAD-B431-1512A1007C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7469768-D085-4078-8579-9C3D1355EC84}" type="datetimeFigureOut">
              <a:rPr lang="ru-RU" smtClean="0"/>
              <a:pPr/>
              <a:t>14.12.2012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D0B4BE-8697-4FAD-B431-1512A1007C9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7469768-D085-4078-8579-9C3D1355EC84}" type="datetimeFigureOut">
              <a:rPr lang="ru-RU" smtClean="0"/>
              <a:pPr/>
              <a:t>14.12.2012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3DD0B4BE-8697-4FAD-B431-1512A1007C9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18.png"/><Relationship Id="rId4" Type="http://schemas.openxmlformats.org/officeDocument/2006/relationships/image" Target="../media/image21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http://hijos.ru/wp-content/uploads/2011/08/pick2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hyperlink" Target="http://hijos.ru/wp-content/uploads/2011/08/pick3.jpg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gi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81088" y="1628800"/>
            <a:ext cx="8062912" cy="1470025"/>
          </a:xfrm>
        </p:spPr>
        <p:txBody>
          <a:bodyPr>
            <a:normAutofit/>
          </a:bodyPr>
          <a:lstStyle/>
          <a:p>
            <a:r>
              <a:rPr lang="ru-RU" sz="4900" b="1" dirty="0"/>
              <a:t> </a:t>
            </a:r>
            <a:r>
              <a:rPr lang="ru-RU" sz="6000" b="1" dirty="0" smtClean="0"/>
              <a:t>Геометрия на клетках</a:t>
            </a:r>
            <a:endParaRPr lang="ru-RU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3968" y="4005064"/>
            <a:ext cx="5205392" cy="1752600"/>
          </a:xfrm>
        </p:spPr>
        <p:txBody>
          <a:bodyPr>
            <a:normAutofit/>
          </a:bodyPr>
          <a:lstStyle/>
          <a:p>
            <a:r>
              <a:rPr lang="ru-RU" dirty="0" smtClean="0"/>
              <a:t>Гривко Андрей ученик 9а класса МОБУ «Лицей №8»</a:t>
            </a:r>
          </a:p>
          <a:p>
            <a:r>
              <a:rPr lang="ru-RU" dirty="0" smtClean="0"/>
              <a:t>Руководитель: Короткова Людмила Георгиевна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42" y="285728"/>
            <a:ext cx="6858048" cy="785817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Фундаментальные параллелограммы и </a:t>
            </a:r>
            <a:br>
              <a:rPr lang="ru-RU" sz="2800" dirty="0" smtClean="0"/>
            </a:br>
            <a:r>
              <a:rPr lang="ru-RU" sz="2800" dirty="0" smtClean="0"/>
              <a:t>примитивные треугольники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0100" y="4286256"/>
            <a:ext cx="4786346" cy="2344724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Теорема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3000" i="1" dirty="0">
                <a:latin typeface="Times New Roman" pitchFamily="18" charset="0"/>
                <a:cs typeface="Times New Roman" pitchFamily="18" charset="0"/>
              </a:rPr>
              <a:t>Все фундаментальные параллелограммы данной решетки имеют  площади равные 1.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" name="Picture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38" y="1285860"/>
            <a:ext cx="3357586" cy="2791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00562" y="1428736"/>
            <a:ext cx="464343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Теорема</a:t>
            </a:r>
            <a:r>
              <a:rPr lang="ru-RU" sz="3000" dirty="0" smtClean="0"/>
              <a:t>: </a:t>
            </a:r>
            <a:r>
              <a:rPr lang="ru-RU" sz="3000" i="1" dirty="0" smtClean="0">
                <a:latin typeface="Times New Roman" pitchFamily="18" charset="0"/>
                <a:cs typeface="Times New Roman" pitchFamily="18" charset="0"/>
              </a:rPr>
              <a:t>Треугольник </a:t>
            </a:r>
            <a:r>
              <a:rPr lang="ru-RU" sz="3000" i="1" dirty="0">
                <a:latin typeface="Times New Roman" pitchFamily="18" charset="0"/>
                <a:cs typeface="Times New Roman" pitchFamily="18" charset="0"/>
              </a:rPr>
              <a:t>является </a:t>
            </a:r>
            <a:r>
              <a:rPr lang="ru-RU" sz="3000" i="1" dirty="0" smtClean="0">
                <a:latin typeface="Times New Roman" pitchFamily="18" charset="0"/>
                <a:cs typeface="Times New Roman" pitchFamily="18" charset="0"/>
              </a:rPr>
              <a:t>примитивным </a:t>
            </a:r>
            <a:r>
              <a:rPr lang="ru-RU" sz="3000" i="1" dirty="0">
                <a:latin typeface="Times New Roman" pitchFamily="18" charset="0"/>
                <a:cs typeface="Times New Roman" pitchFamily="18" charset="0"/>
              </a:rPr>
              <a:t>тогда и только тогда, когда он имеет площадь 1/2.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endParaRPr lang="ru-RU" sz="3000" dirty="0"/>
          </a:p>
        </p:txBody>
      </p:sp>
      <p:pic>
        <p:nvPicPr>
          <p:cNvPr id="1026" name="Picture 2" descr="http://shatalov.su/ru/articles/directx9_primer/images/depth_buffer/triangles_intersectio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5250" y="3929066"/>
            <a:ext cx="3498750" cy="2492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64183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24" name="Picture 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4000504"/>
            <a:ext cx="5537576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0" y="25354"/>
            <a:ext cx="7498080" cy="1143000"/>
          </a:xfrm>
        </p:spPr>
        <p:txBody>
          <a:bodyPr/>
          <a:lstStyle/>
          <a:p>
            <a:r>
              <a:rPr lang="ru-RU" dirty="0" smtClean="0"/>
              <a:t>Найти площадь фигуры</a:t>
            </a:r>
            <a:endParaRPr lang="ru-RU" dirty="0"/>
          </a:p>
        </p:txBody>
      </p:sp>
      <p:pic>
        <p:nvPicPr>
          <p:cNvPr id="5" name="Рисунок 4" descr="C:\Users\Андрей\Desktop\загруженное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414" y="1142984"/>
            <a:ext cx="2762306" cy="280288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Объект 5" descr="C:\Users\Андрей\Desktop\загруженное (1).png"/>
          <p:cNvPicPr>
            <a:picLocks noGrp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111941"/>
            <a:ext cx="2692867" cy="311652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83494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857232"/>
            <a:ext cx="7498080" cy="1357322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Теорема Пика:</a:t>
            </a:r>
            <a:r>
              <a:rPr lang="ru-RU" sz="2800" dirty="0" smtClean="0"/>
              <a:t> Для любого простого многоугольника </a:t>
            </a:r>
            <a:r>
              <a:rPr lang="en-US" sz="2800" dirty="0" smtClean="0"/>
              <a:t>S</a:t>
            </a:r>
            <a:r>
              <a:rPr lang="ru-RU" sz="2800" dirty="0" smtClean="0"/>
              <a:t> на целочисленной решётке имеет место формула  </a:t>
            </a:r>
            <a:br>
              <a:rPr lang="ru-RU" sz="2800" dirty="0" smtClean="0"/>
            </a:br>
            <a:r>
              <a:rPr lang="ru-RU" sz="2000" i="1" dirty="0" smtClean="0"/>
              <a:t/>
            </a:r>
            <a:br>
              <a:rPr lang="ru-RU" sz="2000" i="1" dirty="0" smtClean="0"/>
            </a:br>
            <a:r>
              <a:rPr lang="ru-RU" sz="2000" i="1" dirty="0" smtClean="0"/>
              <a:t/>
            </a:r>
            <a:br>
              <a:rPr lang="ru-RU" sz="2000" i="1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857364"/>
            <a:ext cx="7498080" cy="46053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где В - число узлов решетки, расположенных строго внутри многоугольника, и Г - число узлов решетки, расположенных на его границе (включая вершины).</a:t>
            </a:r>
          </a:p>
          <a:p>
            <a:pPr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В =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9 ,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Г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= 11, и, тем самым,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 формуле Пика  </a:t>
            </a:r>
          </a:p>
          <a:p>
            <a:pPr>
              <a:buNone/>
            </a:pPr>
            <a:endParaRPr lang="ru-RU" sz="2400" dirty="0"/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7" name="Picture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80" y="3286124"/>
            <a:ext cx="3571900" cy="3286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71604" y="4071942"/>
            <a:ext cx="3429024" cy="1357322"/>
          </a:xfrm>
          <a:prstGeom prst="rect">
            <a:avLst/>
          </a:prstGeom>
          <a:noFill/>
        </p:spPr>
      </p:pic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2066" y="928670"/>
            <a:ext cx="2643206" cy="132160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 l="6468" t="13107" r="27363" b="32524"/>
          <a:stretch>
            <a:fillRect/>
          </a:stretch>
        </p:blipFill>
        <p:spPr bwMode="auto">
          <a:xfrm>
            <a:off x="1500166" y="2500306"/>
            <a:ext cx="2880320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 l="9783" t="12527" r="11522" b="31948"/>
          <a:stretch>
            <a:fillRect/>
          </a:stretch>
        </p:blipFill>
        <p:spPr bwMode="auto">
          <a:xfrm>
            <a:off x="5500694" y="3643314"/>
            <a:ext cx="2448272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" name="Рисунок 10" descr="Описание: S=0+4/2-1=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04" y="5357826"/>
            <a:ext cx="2594595" cy="293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0" y="1714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14480" y="4857760"/>
            <a:ext cx="24505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В=0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Г=4 </a:t>
            </a: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5500694" y="5857892"/>
            <a:ext cx="285752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В=(а-1)(</a:t>
            </a:r>
            <a:r>
              <a:rPr kumimoji="0" lang="en-US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-1) 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, Г=2</a:t>
            </a:r>
            <a:r>
              <a:rPr kumimoji="0" lang="en-US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+2</a:t>
            </a:r>
            <a:r>
              <a:rPr kumimoji="0" lang="en-US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152400" y="3238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Заголовок 15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/>
          <a:lstStyle/>
          <a:p>
            <a:r>
              <a:rPr lang="ru-RU" dirty="0" smtClean="0"/>
              <a:t>Доказательство теоремы</a:t>
            </a:r>
            <a:endParaRPr lang="ru-RU" dirty="0"/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1000100" y="1000108"/>
            <a:ext cx="8143900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Теорема: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Для любого простого многоугольника 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 целочисленной решётке имеет место формула : 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4F81BD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2066" y="1857364"/>
            <a:ext cx="2643206" cy="1321603"/>
          </a:xfrm>
          <a:prstGeom prst="rect">
            <a:avLst/>
          </a:prstGeom>
          <a:noFill/>
        </p:spPr>
      </p:pic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7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86182" y="6286520"/>
            <a:ext cx="5019968" cy="7143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68179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0"/>
            <a:ext cx="7498080" cy="1143000"/>
          </a:xfrm>
        </p:spPr>
        <p:txBody>
          <a:bodyPr/>
          <a:lstStyle/>
          <a:p>
            <a:r>
              <a:rPr lang="ru-RU" dirty="0" smtClean="0"/>
              <a:t>Доказательство теоремы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13164" t="14433" r="14437" b="19588"/>
          <a:stretch>
            <a:fillRect/>
          </a:stretch>
        </p:blipFill>
        <p:spPr bwMode="auto">
          <a:xfrm>
            <a:off x="1214414" y="1000108"/>
            <a:ext cx="3500462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Рисунок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7356" y="3929066"/>
            <a:ext cx="5800122" cy="2496474"/>
          </a:xfrm>
          <a:prstGeom prst="rect">
            <a:avLst/>
          </a:prstGeom>
        </p:spPr>
      </p:pic>
      <p:pic>
        <p:nvPicPr>
          <p:cNvPr id="13" name="Рисунок 12" descr="Рисунок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5476" y="1643050"/>
            <a:ext cx="4798524" cy="1643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520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Доказательство теоремы</a:t>
            </a:r>
            <a:endParaRPr lang="ru-RU" dirty="0"/>
          </a:p>
        </p:txBody>
      </p:sp>
      <p:pic>
        <p:nvPicPr>
          <p:cNvPr id="4" name="Рисунок 3" descr="http://hijos.ru/wp-content/uploads/2011/08/pick2.jp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1357298"/>
            <a:ext cx="2543175" cy="1858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hijos.ru/wp-content/uploads/2011/08/pick3.jpg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1538" y="3857628"/>
            <a:ext cx="2428875" cy="1827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Рисунок3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31583" y="1285860"/>
            <a:ext cx="5612417" cy="4572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2707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5367" y="0"/>
            <a:ext cx="1944216" cy="854968"/>
          </a:xfrm>
        </p:spPr>
        <p:txBody>
          <a:bodyPr/>
          <a:lstStyle/>
          <a:p>
            <a:r>
              <a:rPr lang="ru-RU" dirty="0" smtClean="0"/>
              <a:t>Задача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14678" y="4429132"/>
            <a:ext cx="21451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=  12,  Г = 17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143108" y="5143512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= 12 + 17/2 – 1 = 19,5 (см²)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Ответ: 19,5</a:t>
            </a:r>
          </a:p>
        </p:txBody>
      </p:sp>
      <p:pic>
        <p:nvPicPr>
          <p:cNvPr id="8" name="Рисунок 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52" y="1071546"/>
            <a:ext cx="6143668" cy="278608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63034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60694" y="80285"/>
            <a:ext cx="7498080" cy="1143000"/>
          </a:xfrm>
        </p:spPr>
        <p:txBody>
          <a:bodyPr/>
          <a:lstStyle/>
          <a:p>
            <a:r>
              <a:rPr lang="ru-RU" dirty="0" smtClean="0"/>
              <a:t>Правильные многоугольники</a:t>
            </a:r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40768"/>
            <a:ext cx="2957687" cy="2743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rudocs.exdat.com/pars_docs/tw_refs/16/15607/15607_html_367f014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3724712"/>
            <a:ext cx="3212066" cy="2613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4214810" y="1142984"/>
            <a:ext cx="513406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Теорема:  </a:t>
            </a:r>
            <a:r>
              <a:rPr lang="ru-RU" sz="2800" i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Правильный треугольник нельзя расположить на </a:t>
            </a:r>
            <a:r>
              <a:rPr lang="ru-RU" sz="2800" i="1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целочисленной решетке</a:t>
            </a:r>
            <a:endParaRPr lang="ru-RU" sz="2800" dirty="0">
              <a:solidFill>
                <a:schemeClr val="accent4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99794" y="4365104"/>
            <a:ext cx="396674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Теорема . </a:t>
            </a:r>
            <a:r>
              <a:rPr lang="ru-RU" sz="2400" i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Плоский правильный </a:t>
            </a:r>
            <a:r>
              <a:rPr lang="en-US" sz="2400" i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400" i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-угольник при </a:t>
            </a:r>
            <a:r>
              <a:rPr lang="en-US" sz="2400" i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4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= 5 </a:t>
            </a:r>
            <a:r>
              <a:rPr lang="ru-RU" sz="2400" i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en-US" sz="2400" i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4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&gt; 6 </a:t>
            </a:r>
            <a:r>
              <a:rPr lang="ru-RU" sz="2400" i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нельзя расположить ни на одной решетке на плоскости или в про­странстве.</a:t>
            </a:r>
            <a:endParaRPr lang="ru-RU" sz="2400" dirty="0">
              <a:solidFill>
                <a:schemeClr val="accent4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solidFill>
                <a:schemeClr val="accent4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60878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0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Окружность на клетчатой бумаге</a:t>
            </a:r>
            <a:endParaRPr lang="ru-RU" dirty="0"/>
          </a:p>
        </p:txBody>
      </p:sp>
      <p:pic>
        <p:nvPicPr>
          <p:cNvPr id="5" name="Рисунок 4" descr="Рис. 1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1071547"/>
            <a:ext cx="5143504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Рис. 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496" y="4571984"/>
            <a:ext cx="4786346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714348" y="4143380"/>
            <a:ext cx="33136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практике мы строим окружность по двенадцати точкам.</a:t>
            </a:r>
            <a:endParaRPr lang="ru-RU" sz="2400" dirty="0">
              <a:solidFill>
                <a:schemeClr val="accent4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5357818" y="1285860"/>
            <a:ext cx="3429024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   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kumimoji="0" lang="ru-RU" sz="24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 + 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y</a:t>
            </a:r>
            <a:r>
              <a:rPr kumimoji="0" lang="ru-RU" sz="24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 = 25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Уравнение окружности.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Решения: 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/>
              <a:t>(±5,0),(0,±5), (±3,±4), (±4, ±3)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  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  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435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81088" y="1628800"/>
            <a:ext cx="8062912" cy="1470025"/>
          </a:xfrm>
        </p:spPr>
        <p:txBody>
          <a:bodyPr>
            <a:normAutofit/>
          </a:bodyPr>
          <a:lstStyle/>
          <a:p>
            <a:r>
              <a:rPr lang="ru-RU" sz="4900" b="1" dirty="0"/>
              <a:t> </a:t>
            </a:r>
            <a:r>
              <a:rPr lang="ru-RU" sz="6000" b="1" dirty="0" smtClean="0"/>
              <a:t>Геометрия на клетках</a:t>
            </a:r>
            <a:endParaRPr lang="ru-RU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3968" y="4005064"/>
            <a:ext cx="5205392" cy="1752600"/>
          </a:xfrm>
        </p:spPr>
        <p:txBody>
          <a:bodyPr>
            <a:normAutofit/>
          </a:bodyPr>
          <a:lstStyle/>
          <a:p>
            <a:r>
              <a:rPr lang="ru-RU" dirty="0" err="1" smtClean="0"/>
              <a:t>Гривко</a:t>
            </a:r>
            <a:r>
              <a:rPr lang="ru-RU" dirty="0" smtClean="0"/>
              <a:t> Андрей ученик 9а класса МОБУ «Лицей №8»</a:t>
            </a:r>
          </a:p>
          <a:p>
            <a:r>
              <a:rPr lang="ru-RU" dirty="0" smtClean="0"/>
              <a:t>Руководитель: Короткова Людмила Георгиевна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74320"/>
            <a:ext cx="8100392" cy="6226514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	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Решетки на плоскости являются тем замечательным мостом , который позволяет задачи алгебры, анализа, теории чисел переводить на геометрический язык и наоборот — задачи дискретной геометрии облекать в аналитическую форму.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     </a:t>
            </a:r>
            <a:br>
              <a:rPr lang="ru-RU" sz="3600" dirty="0" smtClean="0"/>
            </a:br>
            <a:r>
              <a:rPr lang="ru-RU" sz="3600" dirty="0" smtClean="0"/>
              <a:t>                      Вавилов В. В., Устинов А. В.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исследования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447800"/>
            <a:ext cx="7719274" cy="480060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Расширить  знания о многообразии задач на клетчатой бумаге в школьном курсе математики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Рассмотреть понятие точечной решеткой на плоскости, изучить основные положения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Классифицировать исследуемые задачи, рассмотреть приёмы и методы решения задач.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Виды задач школьного курса математики на клетках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785926"/>
            <a:ext cx="7498080" cy="4000528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Задачи на построение углов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Задачи на нахождение расстояния от точки до прямой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Задачи по теме «Многоугольники»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Задачи  по теме «Окружность»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Задачи на вычисление площадей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Олимпиадные задачи, в том числе на разрезание фигур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Вопросы  за рамками школьного курса математики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785926"/>
            <a:ext cx="7498080" cy="4000528"/>
          </a:xfrm>
        </p:spPr>
        <p:txBody>
          <a:bodyPr>
            <a:normAutofit/>
          </a:bodyPr>
          <a:lstStyle/>
          <a:p>
            <a:pPr fontAlgn="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Понятие точечной решетки</a:t>
            </a:r>
          </a:p>
          <a:p>
            <a:pPr fontAlgn="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Многоугольники на  точечной решетке.</a:t>
            </a:r>
          </a:p>
          <a:p>
            <a:pPr fontAlgn="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Теорема Пика для вычисления площадей многоугольников на решетке</a:t>
            </a:r>
          </a:p>
          <a:p>
            <a:pPr fontAlgn="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Окружности на решетках</a:t>
            </a:r>
          </a:p>
          <a:p>
            <a:pPr fontAlgn="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Построение правильных многоугольников на решетках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 descr="C:\Documents and Settings\Ученик\Рабочий стол\Марков Хабибулин\Безымянный7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4286256"/>
            <a:ext cx="1828800" cy="1724025"/>
          </a:xfrm>
          <a:prstGeom prst="rect">
            <a:avLst/>
          </a:prstGeom>
          <a:noFill/>
        </p:spPr>
      </p:pic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1000100" y="3143248"/>
            <a:ext cx="264320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Найти величину угла АОВ.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8438" name="Picture 6" descr="C:\Documents and Settings\Ученик\Рабочий стол\Марков Хабибулин\Безымянный8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1285860"/>
            <a:ext cx="1928826" cy="1818892"/>
          </a:xfrm>
          <a:prstGeom prst="rect">
            <a:avLst/>
          </a:prstGeom>
          <a:noFill/>
        </p:spPr>
      </p:pic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3786182" y="214290"/>
            <a:ext cx="242889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Найдите расстояние между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прямыми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8441" name="Picture 9" descr="C:\Documents and Settings\Ученик\Рабочий стол\Марков Хабибулин\Безымянный9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1934" y="4286256"/>
            <a:ext cx="1828800" cy="1724025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4000496" y="3214686"/>
            <a:ext cx="19942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4. Найдите  высоту трапеции </a:t>
            </a:r>
            <a:r>
              <a:rPr lang="en-US" sz="1600" dirty="0" smtClean="0"/>
              <a:t>ABCD</a:t>
            </a:r>
            <a:endParaRPr lang="ru-RU" sz="16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286513" y="214290"/>
            <a:ext cx="25717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=1/2,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QB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=1/3. Докажите, что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AMB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=45º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pic>
        <p:nvPicPr>
          <p:cNvPr id="11" name="Picture 2" descr="C:\Documents and Settings\Ученик\Рабочий стол\Марков Хабибулин\Безымянный5.bmp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00826" y="857232"/>
            <a:ext cx="2214578" cy="2167211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6429388" y="3000372"/>
            <a:ext cx="242889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Треугольник </a:t>
            </a:r>
            <a:r>
              <a:rPr lang="en-US" sz="1600" dirty="0" smtClean="0"/>
              <a:t>MKF</a:t>
            </a:r>
            <a:r>
              <a:rPr lang="ru-RU" sz="1600" dirty="0" smtClean="0"/>
              <a:t> – прямоугольный и равнобедренный, значит </a:t>
            </a:r>
            <a:r>
              <a:rPr lang="ru-RU" sz="1600" dirty="0" smtClean="0">
                <a:sym typeface="Symbol"/>
              </a:rPr>
              <a:t></a:t>
            </a:r>
            <a:r>
              <a:rPr lang="en-US" sz="1600" dirty="0" smtClean="0"/>
              <a:t>AMB</a:t>
            </a:r>
            <a:r>
              <a:rPr lang="ru-RU" sz="1600" dirty="0" smtClean="0"/>
              <a:t>=45º</a:t>
            </a:r>
            <a:endParaRPr lang="ru-RU" sz="1600" dirty="0"/>
          </a:p>
        </p:txBody>
      </p:sp>
      <p:pic>
        <p:nvPicPr>
          <p:cNvPr id="14" name="Picture 3" descr="C:\Documents and Settings\Ученик\Рабочий стол\Марков Хабибулин\Безымянный6.bmp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00826" y="4214818"/>
            <a:ext cx="1850683" cy="1857388"/>
          </a:xfrm>
          <a:prstGeom prst="rect">
            <a:avLst/>
          </a:prstGeom>
          <a:noFill/>
        </p:spPr>
      </p:pic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2" name="Picture 14" descr="C:\Documents and Settings\Ученик\Рабочий стол\Марков Хабибулин\Безымянный.bmp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85852" y="1142984"/>
            <a:ext cx="1927686" cy="1893263"/>
          </a:xfrm>
          <a:prstGeom prst="rect">
            <a:avLst/>
          </a:prstGeom>
          <a:noFill/>
        </p:spPr>
      </p:pic>
      <p:sp>
        <p:nvSpPr>
          <p:cNvPr id="23" name="Прямоугольник 22"/>
          <p:cNvSpPr/>
          <p:nvPr/>
        </p:nvSpPr>
        <p:spPr>
          <a:xfrm>
            <a:off x="1071538" y="214291"/>
            <a:ext cx="235745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В треугольник АВС проведите биссектрису В</a:t>
            </a:r>
            <a:r>
              <a:rPr lang="en-US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найдите ее длину.</a:t>
            </a:r>
            <a:endParaRPr lang="ru-RU" sz="1600" dirty="0" smtClean="0">
              <a:latin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96908"/>
          </a:xfrm>
        </p:spPr>
        <p:txBody>
          <a:bodyPr/>
          <a:lstStyle/>
          <a:p>
            <a:pPr algn="ctr"/>
            <a:r>
              <a:rPr lang="ru-RU" dirty="0" smtClean="0"/>
              <a:t>Задача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42976" y="1142984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/>
              <a:t>На рисунке изображены три квадрата. Найдите сумму </a:t>
            </a:r>
            <a:r>
              <a:rPr lang="ru-RU" sz="2800" dirty="0" smtClean="0">
                <a:sym typeface="Symbol"/>
              </a:rPr>
              <a:t></a:t>
            </a:r>
            <a:r>
              <a:rPr lang="ru-RU" sz="2800" dirty="0" smtClean="0"/>
              <a:t>1+</a:t>
            </a:r>
            <a:r>
              <a:rPr lang="ru-RU" sz="2800" dirty="0" smtClean="0">
                <a:sym typeface="Symbol"/>
              </a:rPr>
              <a:t></a:t>
            </a:r>
            <a:r>
              <a:rPr lang="ru-RU" sz="2800" dirty="0" smtClean="0"/>
              <a:t>2+</a:t>
            </a:r>
            <a:r>
              <a:rPr lang="ru-RU" sz="2800" dirty="0" smtClean="0">
                <a:sym typeface="Symbol"/>
              </a:rPr>
              <a:t></a:t>
            </a:r>
            <a:r>
              <a:rPr lang="ru-RU" sz="2800" dirty="0" smtClean="0"/>
              <a:t>3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57356" y="3000372"/>
            <a:ext cx="13147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ym typeface="Symbol"/>
              </a:rPr>
              <a:t></a:t>
            </a:r>
            <a:r>
              <a:rPr lang="ru-RU" sz="2800" dirty="0" smtClean="0"/>
              <a:t>3=45º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857356" y="3429000"/>
            <a:ext cx="1869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sym typeface="Symbol"/>
              </a:rPr>
              <a:t>ABC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=45º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57356" y="3929066"/>
            <a:ext cx="24288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В=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1+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857356" y="4357694"/>
            <a:ext cx="26260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1+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2+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3=90º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C:\Documents and Settings\Ученик\Рабочий стол\Марков Хабибулин\Безымянный3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2071678"/>
            <a:ext cx="4067175" cy="1390650"/>
          </a:xfrm>
          <a:prstGeom prst="rect">
            <a:avLst/>
          </a:prstGeom>
          <a:noFill/>
        </p:spPr>
      </p:pic>
      <p:pic>
        <p:nvPicPr>
          <p:cNvPr id="16387" name="Picture 3" descr="C:\Documents and Settings\Ученик\Рабочий стол\Марков Хабибулин\Безымянный4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571876"/>
            <a:ext cx="4357718" cy="168592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58259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Понятие точечной решётки</a:t>
            </a:r>
            <a:endParaRPr lang="ru-RU" dirty="0"/>
          </a:p>
        </p:txBody>
      </p:sp>
      <p:pic>
        <p:nvPicPr>
          <p:cNvPr id="1026" name="Picture 2" descr="http://fn.bmstu.ru/phys/bib/physbook/tom6/ch2/images/image2_5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414" y="1000108"/>
            <a:ext cx="2983166" cy="2874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7261" y="3571876"/>
            <a:ext cx="3396739" cy="2424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572000" y="1500174"/>
            <a:ext cx="435771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Целочисленной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или точечной) решеткой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ru-RU" sz="2400" b="1" baseline="30000" dirty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называется множество точек декартовой плоскости с целыми координатами.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28662" y="4000504"/>
            <a:ext cx="507209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Многоуголь­ник считается расположенным на </a:t>
            </a:r>
            <a:r>
              <a:rPr lang="en-US" sz="2400" b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Z</a:t>
            </a:r>
            <a:r>
              <a:rPr lang="ru-RU" sz="2400" b="1" baseline="300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если все его вершины являются </a:t>
            </a: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узлами </a:t>
            </a:r>
            <a:r>
              <a:rPr lang="ru-RU" sz="2400" b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этой решетки</a:t>
            </a: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b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Многоугольник </a:t>
            </a:r>
            <a:r>
              <a:rPr lang="ru-RU" sz="2400" b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является </a:t>
            </a: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примитивным, </a:t>
            </a:r>
            <a:r>
              <a:rPr lang="ru-RU" sz="2400" b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если  кроме сво­их вершин не имеет внут­ри и на сторонах других узлов решетки</a:t>
            </a:r>
          </a:p>
          <a:p>
            <a:pPr algn="ctr"/>
            <a:endParaRPr lang="ru-RU" sz="2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0672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Свойства  произвольных точечных решеток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571612"/>
            <a:ext cx="7933588" cy="5286388"/>
          </a:xfrm>
        </p:spPr>
        <p:txBody>
          <a:bodyPr>
            <a:normAutofit fontScale="32500" lnSpcReduction="20000"/>
          </a:bodyPr>
          <a:lstStyle/>
          <a:p>
            <a:pPr>
              <a:buNone/>
            </a:pPr>
            <a:r>
              <a:rPr lang="ru-RU" dirty="0" smtClean="0"/>
              <a:t>	</a:t>
            </a:r>
            <a:endParaRPr lang="ru-RU" sz="59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8600" dirty="0" smtClean="0">
                <a:latin typeface="Times New Roman" pitchFamily="18" charset="0"/>
                <a:cs typeface="Times New Roman" pitchFamily="18" charset="0"/>
              </a:rPr>
              <a:t>Прямая, проходящая через два узла решетки, содержит бесконечно много узлов решетки. </a:t>
            </a:r>
          </a:p>
          <a:p>
            <a:pPr lvl="0"/>
            <a:r>
              <a:rPr lang="ru-RU" sz="8600" dirty="0" smtClean="0">
                <a:latin typeface="Times New Roman" pitchFamily="18" charset="0"/>
                <a:cs typeface="Times New Roman" pitchFamily="18" charset="0"/>
              </a:rPr>
              <a:t>Преобразование параллельного переноса плоскости, переводящего один узел решетки в другой ее узел, переводит решетку саму в себя.</a:t>
            </a:r>
          </a:p>
          <a:p>
            <a:pPr lvl="0"/>
            <a:r>
              <a:rPr lang="ru-RU" sz="8600" dirty="0" smtClean="0">
                <a:latin typeface="Times New Roman" pitchFamily="18" charset="0"/>
                <a:cs typeface="Times New Roman" pitchFamily="18" charset="0"/>
              </a:rPr>
              <a:t>Решетка центрально-симметрична относительно середины любого отрезка, который соединяет два узла этой решетки.</a:t>
            </a:r>
          </a:p>
          <a:p>
            <a:pPr lvl="0"/>
            <a:r>
              <a:rPr lang="ru-RU" sz="8600" i="1" dirty="0" smtClean="0">
                <a:latin typeface="Times New Roman" pitchFamily="18" charset="0"/>
                <a:cs typeface="Times New Roman" pitchFamily="18" charset="0"/>
              </a:rPr>
              <a:t>(Правило параллелограмма.) </a:t>
            </a:r>
            <a:r>
              <a:rPr lang="ru-RU" sz="8600" dirty="0" smtClean="0">
                <a:latin typeface="Times New Roman" pitchFamily="18" charset="0"/>
                <a:cs typeface="Times New Roman" pitchFamily="18" charset="0"/>
              </a:rPr>
              <a:t>Если три вершины параллелограмма являются узлами решетки, то и четвертая его вершина — тоже узел решетки. </a:t>
            </a:r>
          </a:p>
          <a:p>
            <a:endParaRPr lang="ru-RU" sz="59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702</TotalTime>
  <Words>506</Words>
  <Application>Microsoft Office PowerPoint</Application>
  <PresentationFormat>Экран (4:3)</PresentationFormat>
  <Paragraphs>78</Paragraphs>
  <Slides>19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Солнцестояние</vt:lpstr>
      <vt:lpstr> Геометрия на клетках</vt:lpstr>
      <vt:lpstr>   Решетки на плоскости являются тем замечательным мостом , который позволяет задачи алгебры, анализа, теории чисел переводить на геометрический язык и наоборот — задачи дискретной геометрии облекать в аналитическую форму.                             Вавилов В. В., Устинов А. В. </vt:lpstr>
      <vt:lpstr>Цель исследования</vt:lpstr>
      <vt:lpstr>Виды задач школьного курса математики на клетках</vt:lpstr>
      <vt:lpstr>Вопросы  за рамками школьного курса математики</vt:lpstr>
      <vt:lpstr>Презентация PowerPoint</vt:lpstr>
      <vt:lpstr>Задача</vt:lpstr>
      <vt:lpstr>Понятие точечной решётки</vt:lpstr>
      <vt:lpstr>Свойства  произвольных точечных решеток</vt:lpstr>
      <vt:lpstr>Фундаментальные параллелограммы и  примитивные треугольники</vt:lpstr>
      <vt:lpstr>Найти площадь фигуры</vt:lpstr>
      <vt:lpstr>Теорема Пика: Для любого простого многоугольника S на целочисленной решётке имеет место формула      </vt:lpstr>
      <vt:lpstr>Доказательство теоремы</vt:lpstr>
      <vt:lpstr>Доказательство теоремы</vt:lpstr>
      <vt:lpstr>Доказательство теоремы</vt:lpstr>
      <vt:lpstr>Задача</vt:lpstr>
      <vt:lpstr>Правильные многоугольники</vt:lpstr>
      <vt:lpstr>Окружность на клетчатой бумаге</vt:lpstr>
      <vt:lpstr> Геометрия на клетках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Ученик</dc:creator>
  <cp:lastModifiedBy>room25</cp:lastModifiedBy>
  <cp:revision>67</cp:revision>
  <dcterms:created xsi:type="dcterms:W3CDTF">2011-03-05T05:42:33Z</dcterms:created>
  <dcterms:modified xsi:type="dcterms:W3CDTF">2012-12-14T06:55:12Z</dcterms:modified>
</cp:coreProperties>
</file>